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0" r:id="rId4"/>
    <p:sldId id="266" r:id="rId5"/>
    <p:sldId id="258" r:id="rId6"/>
    <p:sldId id="269" r:id="rId7"/>
    <p:sldId id="271" r:id="rId8"/>
    <p:sldId id="278" r:id="rId9"/>
    <p:sldId id="272" r:id="rId10"/>
    <p:sldId id="261" r:id="rId11"/>
    <p:sldId id="262" r:id="rId12"/>
    <p:sldId id="275" r:id="rId13"/>
    <p:sldId id="263" r:id="rId14"/>
    <p:sldId id="265" r:id="rId15"/>
    <p:sldId id="276" r:id="rId16"/>
    <p:sldId id="273" r:id="rId17"/>
    <p:sldId id="274" r:id="rId18"/>
    <p:sldId id="277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1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EFEE3-ED95-40FA-A278-2A0271AE3683}" type="doc">
      <dgm:prSet loTypeId="urn:microsoft.com/office/officeart/2005/8/layout/matrix1" loCatId="matrix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32E4FE9C-4B45-472B-933B-7BFA07AA982A}">
      <dgm:prSet phldrT="[Tekst]" custT="1"/>
      <dgm:spPr/>
      <dgm:t>
        <a:bodyPr/>
        <a:lstStyle/>
        <a:p>
          <a:endParaRPr lang="pl-PL" sz="2800" b="1" dirty="0"/>
        </a:p>
        <a:p>
          <a:r>
            <a:rPr lang="pl-PL" sz="2800" b="1" dirty="0"/>
            <a:t>środek wymiany</a:t>
          </a:r>
          <a:endParaRPr lang="pl-PL" sz="2800" b="0" dirty="0"/>
        </a:p>
      </dgm:t>
    </dgm:pt>
    <dgm:pt modelId="{8F0F94E5-1936-493E-94ED-2E32BE87E176}" type="parTrans" cxnId="{933937E2-445F-417B-86D2-C30B780A2526}">
      <dgm:prSet/>
      <dgm:spPr/>
      <dgm:t>
        <a:bodyPr/>
        <a:lstStyle/>
        <a:p>
          <a:endParaRPr lang="pl-PL"/>
        </a:p>
      </dgm:t>
    </dgm:pt>
    <dgm:pt modelId="{89CDD704-9650-4132-9D69-01235643A738}" type="sibTrans" cxnId="{933937E2-445F-417B-86D2-C30B780A2526}">
      <dgm:prSet/>
      <dgm:spPr/>
      <dgm:t>
        <a:bodyPr/>
        <a:lstStyle/>
        <a:p>
          <a:endParaRPr lang="pl-PL"/>
        </a:p>
      </dgm:t>
    </dgm:pt>
    <dgm:pt modelId="{9DEC109A-A293-48BA-B6F9-6A2590632318}">
      <dgm:prSet phldrT="[Tekst]" custT="1"/>
      <dgm:spPr/>
      <dgm:t>
        <a:bodyPr/>
        <a:lstStyle/>
        <a:p>
          <a:endParaRPr lang="pl-PL" sz="2800" b="1" dirty="0"/>
        </a:p>
        <a:p>
          <a:endParaRPr lang="pl-PL" sz="2800" b="1" dirty="0"/>
        </a:p>
        <a:p>
          <a:r>
            <a:rPr lang="pl-PL" sz="2800" b="1" dirty="0"/>
            <a:t>miernik wartości</a:t>
          </a:r>
          <a:endParaRPr lang="pl-PL" sz="2800" dirty="0"/>
        </a:p>
        <a:p>
          <a:endParaRPr lang="pl-PL" sz="2800" dirty="0"/>
        </a:p>
      </dgm:t>
    </dgm:pt>
    <dgm:pt modelId="{6FAC28ED-DE56-41AC-B444-3EB3B2FCD6AC}" type="parTrans" cxnId="{87B1D634-D162-499E-B4DC-75A4F53CA82C}">
      <dgm:prSet/>
      <dgm:spPr/>
      <dgm:t>
        <a:bodyPr/>
        <a:lstStyle/>
        <a:p>
          <a:endParaRPr lang="pl-PL"/>
        </a:p>
      </dgm:t>
    </dgm:pt>
    <dgm:pt modelId="{D87E5C22-6460-4017-9236-6CAB508A8C00}" type="sibTrans" cxnId="{87B1D634-D162-499E-B4DC-75A4F53CA82C}">
      <dgm:prSet/>
      <dgm:spPr/>
      <dgm:t>
        <a:bodyPr/>
        <a:lstStyle/>
        <a:p>
          <a:endParaRPr lang="pl-PL"/>
        </a:p>
      </dgm:t>
    </dgm:pt>
    <dgm:pt modelId="{A2C42B49-C5FD-4694-9891-1A36B522C3D1}">
      <dgm:prSet phldrT="[Tekst]" custT="1"/>
      <dgm:spPr/>
      <dgm:t>
        <a:bodyPr/>
        <a:lstStyle/>
        <a:p>
          <a:endParaRPr lang="pl-PL" sz="2800" b="1" dirty="0"/>
        </a:p>
        <a:p>
          <a:endParaRPr lang="pl-PL" sz="2800" b="1" dirty="0"/>
        </a:p>
        <a:p>
          <a:r>
            <a:rPr lang="pl-PL" sz="2800" b="1" dirty="0"/>
            <a:t>środek płatniczy</a:t>
          </a:r>
          <a:endParaRPr lang="pl-PL" sz="2000" b="1" dirty="0"/>
        </a:p>
        <a:p>
          <a:endParaRPr lang="pl-PL" sz="2000" b="1" dirty="0"/>
        </a:p>
        <a:p>
          <a:endParaRPr lang="pl-PL" sz="2000" b="1" dirty="0"/>
        </a:p>
        <a:p>
          <a:endParaRPr lang="pl-PL" sz="2000" b="1" dirty="0"/>
        </a:p>
        <a:p>
          <a:endParaRPr lang="pl-PL" sz="2000" b="1" dirty="0"/>
        </a:p>
        <a:p>
          <a:endParaRPr lang="pl-PL" sz="1600" b="1" dirty="0"/>
        </a:p>
      </dgm:t>
    </dgm:pt>
    <dgm:pt modelId="{496CA7AB-BE4E-4A8D-A663-5E5134F9E763}" type="sibTrans" cxnId="{EA291AF9-D074-42E2-B02C-E48068C9583D}">
      <dgm:prSet/>
      <dgm:spPr/>
      <dgm:t>
        <a:bodyPr/>
        <a:lstStyle/>
        <a:p>
          <a:endParaRPr lang="pl-PL"/>
        </a:p>
      </dgm:t>
    </dgm:pt>
    <dgm:pt modelId="{A918D732-8B30-4BC5-B840-2349FAAE1CCE}" type="parTrans" cxnId="{EA291AF9-D074-42E2-B02C-E48068C9583D}">
      <dgm:prSet/>
      <dgm:spPr/>
      <dgm:t>
        <a:bodyPr/>
        <a:lstStyle/>
        <a:p>
          <a:endParaRPr lang="pl-PL"/>
        </a:p>
      </dgm:t>
    </dgm:pt>
    <dgm:pt modelId="{DF823493-4F49-4E18-860B-EE217AC731F4}">
      <dgm:prSet phldrT="[Tekst]" custT="1"/>
      <dgm:spPr/>
      <dgm:t>
        <a:bodyPr/>
        <a:lstStyle/>
        <a:p>
          <a:r>
            <a:rPr lang="pl-PL" sz="2800" b="1" dirty="0"/>
            <a:t>      </a:t>
          </a:r>
        </a:p>
        <a:p>
          <a:endParaRPr lang="pl-PL" sz="2800" b="1" dirty="0"/>
        </a:p>
        <a:p>
          <a:r>
            <a:rPr lang="pl-PL" sz="2800" b="1" dirty="0"/>
            <a:t>środek tezauryzacji</a:t>
          </a:r>
        </a:p>
        <a:p>
          <a:r>
            <a:rPr lang="pl-PL" sz="2000" dirty="0"/>
            <a:t>     </a:t>
          </a:r>
        </a:p>
        <a:p>
          <a:endParaRPr lang="pl-PL" sz="2000" b="1" dirty="0"/>
        </a:p>
        <a:p>
          <a:endParaRPr lang="pl-PL" sz="2000" b="1" dirty="0"/>
        </a:p>
        <a:p>
          <a:endParaRPr lang="pl-PL" sz="2000" b="1" dirty="0"/>
        </a:p>
        <a:p>
          <a:endParaRPr lang="pl-PL" sz="2000" b="1" dirty="0"/>
        </a:p>
      </dgm:t>
    </dgm:pt>
    <dgm:pt modelId="{F3D5A23A-5F0E-4D8A-9B2C-D9372CFC15DA}" type="sibTrans" cxnId="{E1590D9D-3417-48EA-98E2-8F516C04D29E}">
      <dgm:prSet/>
      <dgm:spPr/>
      <dgm:t>
        <a:bodyPr/>
        <a:lstStyle/>
        <a:p>
          <a:endParaRPr lang="pl-PL"/>
        </a:p>
      </dgm:t>
    </dgm:pt>
    <dgm:pt modelId="{752A185C-F4AA-4E14-9227-04A591A72E36}" type="parTrans" cxnId="{E1590D9D-3417-48EA-98E2-8F516C04D29E}">
      <dgm:prSet/>
      <dgm:spPr/>
      <dgm:t>
        <a:bodyPr/>
        <a:lstStyle/>
        <a:p>
          <a:endParaRPr lang="pl-PL"/>
        </a:p>
      </dgm:t>
    </dgm:pt>
    <dgm:pt modelId="{12710858-68CA-4867-B808-76384820B44D}">
      <dgm:prSet phldrT="[Tekst]" custT="1"/>
      <dgm:spPr/>
      <dgm:t>
        <a:bodyPr/>
        <a:lstStyle/>
        <a:p>
          <a:r>
            <a:rPr lang="pl-PL" sz="2000" b="1" dirty="0">
              <a:latin typeface="Arial" panose="020B0604020202020204" pitchFamily="34" charset="0"/>
              <a:cs typeface="Arial" panose="020B0604020202020204" pitchFamily="34" charset="0"/>
            </a:rPr>
            <a:t>Ekonomiczne funkcje pieniądza</a:t>
          </a:r>
        </a:p>
      </dgm:t>
    </dgm:pt>
    <dgm:pt modelId="{8A1AD72F-7072-47F7-89FB-3A5EBF500185}" type="sibTrans" cxnId="{C477E3C9-A964-4CF2-8B54-3256D35A6F3E}">
      <dgm:prSet/>
      <dgm:spPr/>
      <dgm:t>
        <a:bodyPr/>
        <a:lstStyle/>
        <a:p>
          <a:endParaRPr lang="pl-PL"/>
        </a:p>
      </dgm:t>
    </dgm:pt>
    <dgm:pt modelId="{09503CD2-B821-4081-8FC8-C9CCF034138D}" type="parTrans" cxnId="{C477E3C9-A964-4CF2-8B54-3256D35A6F3E}">
      <dgm:prSet/>
      <dgm:spPr/>
      <dgm:t>
        <a:bodyPr/>
        <a:lstStyle/>
        <a:p>
          <a:endParaRPr lang="pl-PL"/>
        </a:p>
      </dgm:t>
    </dgm:pt>
    <dgm:pt modelId="{5C498827-7D0F-40FE-9F14-0E24E2241FF4}" type="pres">
      <dgm:prSet presAssocID="{27DEFEE3-ED95-40FA-A278-2A0271AE368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DA5EE9-C64F-46ED-AE48-AAE51645E945}" type="pres">
      <dgm:prSet presAssocID="{27DEFEE3-ED95-40FA-A278-2A0271AE3683}" presName="matrix" presStyleCnt="0"/>
      <dgm:spPr/>
    </dgm:pt>
    <dgm:pt modelId="{C644BC6D-96A3-4DA4-BF0E-8FFB3BC5AB00}" type="pres">
      <dgm:prSet presAssocID="{27DEFEE3-ED95-40FA-A278-2A0271AE3683}" presName="tile1" presStyleLbl="node1" presStyleIdx="0" presStyleCnt="4" custLinFactNeighborX="-1905"/>
      <dgm:spPr/>
    </dgm:pt>
    <dgm:pt modelId="{C5BF33A5-E623-44F3-8565-524215A007B5}" type="pres">
      <dgm:prSet presAssocID="{27DEFEE3-ED95-40FA-A278-2A0271AE368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07C3D5F-4086-4ED6-A67E-6491FF1ADC8D}" type="pres">
      <dgm:prSet presAssocID="{27DEFEE3-ED95-40FA-A278-2A0271AE3683}" presName="tile2" presStyleLbl="node1" presStyleIdx="1" presStyleCnt="4" custLinFactNeighborX="3774" custLinFactNeighborY="-2857"/>
      <dgm:spPr/>
    </dgm:pt>
    <dgm:pt modelId="{8A697155-1667-4CDF-8B04-53AA476BC743}" type="pres">
      <dgm:prSet presAssocID="{27DEFEE3-ED95-40FA-A278-2A0271AE368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4BE775-0E23-4F50-A347-5944DBF4FF16}" type="pres">
      <dgm:prSet presAssocID="{27DEFEE3-ED95-40FA-A278-2A0271AE3683}" presName="tile3" presStyleLbl="node1" presStyleIdx="2" presStyleCnt="4"/>
      <dgm:spPr/>
    </dgm:pt>
    <dgm:pt modelId="{A6E5229E-12D9-4FBB-90ED-F322BC924DEB}" type="pres">
      <dgm:prSet presAssocID="{27DEFEE3-ED95-40FA-A278-2A0271AE368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9CF5347-B910-49A8-A450-EA776815966B}" type="pres">
      <dgm:prSet presAssocID="{27DEFEE3-ED95-40FA-A278-2A0271AE3683}" presName="tile4" presStyleLbl="node1" presStyleIdx="3" presStyleCnt="4" custLinFactNeighborX="1887" custLinFactNeighborY="5714"/>
      <dgm:spPr/>
    </dgm:pt>
    <dgm:pt modelId="{802D24EC-3380-4DD9-8C49-1055836A0EB3}" type="pres">
      <dgm:prSet presAssocID="{27DEFEE3-ED95-40FA-A278-2A0271AE368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A131DA6-46DE-4477-8D52-29FC7705B516}" type="pres">
      <dgm:prSet presAssocID="{27DEFEE3-ED95-40FA-A278-2A0271AE3683}" presName="centerTile" presStyleLbl="fgShp" presStyleIdx="0" presStyleCnt="1" custScaleX="77046" custScaleY="106791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</dgm:pt>
  </dgm:ptLst>
  <dgm:cxnLst>
    <dgm:cxn modelId="{2857E116-7332-44CA-8D22-714920FDFDEB}" type="presOf" srcId="{DF823493-4F49-4E18-860B-EE217AC731F4}" destId="{802D24EC-3380-4DD9-8C49-1055836A0EB3}" srcOrd="1" destOrd="0" presId="urn:microsoft.com/office/officeart/2005/8/layout/matrix1"/>
    <dgm:cxn modelId="{6E03C229-FC1F-4843-90DB-D1488B4D1FDC}" type="presOf" srcId="{32E4FE9C-4B45-472B-933B-7BFA07AA982A}" destId="{C644BC6D-96A3-4DA4-BF0E-8FFB3BC5AB00}" srcOrd="0" destOrd="0" presId="urn:microsoft.com/office/officeart/2005/8/layout/matrix1"/>
    <dgm:cxn modelId="{87B1D634-D162-499E-B4DC-75A4F53CA82C}" srcId="{12710858-68CA-4867-B808-76384820B44D}" destId="{9DEC109A-A293-48BA-B6F9-6A2590632318}" srcOrd="1" destOrd="0" parTransId="{6FAC28ED-DE56-41AC-B444-3EB3B2FCD6AC}" sibTransId="{D87E5C22-6460-4017-9236-6CAB508A8C00}"/>
    <dgm:cxn modelId="{261FF566-E3CF-4EF9-87FA-921B3751C72D}" type="presOf" srcId="{A2C42B49-C5FD-4694-9891-1A36B522C3D1}" destId="{904BE775-0E23-4F50-A347-5944DBF4FF16}" srcOrd="0" destOrd="0" presId="urn:microsoft.com/office/officeart/2005/8/layout/matrix1"/>
    <dgm:cxn modelId="{6FB61550-D144-4650-9858-3C31B4F3E80E}" type="presOf" srcId="{32E4FE9C-4B45-472B-933B-7BFA07AA982A}" destId="{C5BF33A5-E623-44F3-8565-524215A007B5}" srcOrd="1" destOrd="0" presId="urn:microsoft.com/office/officeart/2005/8/layout/matrix1"/>
    <dgm:cxn modelId="{A246BA53-8B18-4CF3-91E6-E67E8FBC328D}" type="presOf" srcId="{27DEFEE3-ED95-40FA-A278-2A0271AE3683}" destId="{5C498827-7D0F-40FE-9F14-0E24E2241FF4}" srcOrd="0" destOrd="0" presId="urn:microsoft.com/office/officeart/2005/8/layout/matrix1"/>
    <dgm:cxn modelId="{EA03BD56-626C-43EE-A818-09B2DC2DBF5C}" type="presOf" srcId="{9DEC109A-A293-48BA-B6F9-6A2590632318}" destId="{E07C3D5F-4086-4ED6-A67E-6491FF1ADC8D}" srcOrd="0" destOrd="0" presId="urn:microsoft.com/office/officeart/2005/8/layout/matrix1"/>
    <dgm:cxn modelId="{CBB0EA8F-FE53-4C54-8277-30EE3FB107E6}" type="presOf" srcId="{9DEC109A-A293-48BA-B6F9-6A2590632318}" destId="{8A697155-1667-4CDF-8B04-53AA476BC743}" srcOrd="1" destOrd="0" presId="urn:microsoft.com/office/officeart/2005/8/layout/matrix1"/>
    <dgm:cxn modelId="{E1590D9D-3417-48EA-98E2-8F516C04D29E}" srcId="{12710858-68CA-4867-B808-76384820B44D}" destId="{DF823493-4F49-4E18-860B-EE217AC731F4}" srcOrd="3" destOrd="0" parTransId="{752A185C-F4AA-4E14-9227-04A591A72E36}" sibTransId="{F3D5A23A-5F0E-4D8A-9B2C-D9372CFC15DA}"/>
    <dgm:cxn modelId="{C0EECEA9-A893-4AB0-A0DF-8865B6E74519}" type="presOf" srcId="{12710858-68CA-4867-B808-76384820B44D}" destId="{EA131DA6-46DE-4477-8D52-29FC7705B516}" srcOrd="0" destOrd="0" presId="urn:microsoft.com/office/officeart/2005/8/layout/matrix1"/>
    <dgm:cxn modelId="{4016A5B8-FE1F-4F62-ACD3-A1D08910BDF3}" type="presOf" srcId="{A2C42B49-C5FD-4694-9891-1A36B522C3D1}" destId="{A6E5229E-12D9-4FBB-90ED-F322BC924DEB}" srcOrd="1" destOrd="0" presId="urn:microsoft.com/office/officeart/2005/8/layout/matrix1"/>
    <dgm:cxn modelId="{C477E3C9-A964-4CF2-8B54-3256D35A6F3E}" srcId="{27DEFEE3-ED95-40FA-A278-2A0271AE3683}" destId="{12710858-68CA-4867-B808-76384820B44D}" srcOrd="0" destOrd="0" parTransId="{09503CD2-B821-4081-8FC8-C9CCF034138D}" sibTransId="{8A1AD72F-7072-47F7-89FB-3A5EBF500185}"/>
    <dgm:cxn modelId="{915637DA-5932-43EF-9DA7-3C84ADBDA96B}" type="presOf" srcId="{DF823493-4F49-4E18-860B-EE217AC731F4}" destId="{79CF5347-B910-49A8-A450-EA776815966B}" srcOrd="0" destOrd="0" presId="urn:microsoft.com/office/officeart/2005/8/layout/matrix1"/>
    <dgm:cxn modelId="{933937E2-445F-417B-86D2-C30B780A2526}" srcId="{12710858-68CA-4867-B808-76384820B44D}" destId="{32E4FE9C-4B45-472B-933B-7BFA07AA982A}" srcOrd="0" destOrd="0" parTransId="{8F0F94E5-1936-493E-94ED-2E32BE87E176}" sibTransId="{89CDD704-9650-4132-9D69-01235643A738}"/>
    <dgm:cxn modelId="{EA291AF9-D074-42E2-B02C-E48068C9583D}" srcId="{12710858-68CA-4867-B808-76384820B44D}" destId="{A2C42B49-C5FD-4694-9891-1A36B522C3D1}" srcOrd="2" destOrd="0" parTransId="{A918D732-8B30-4BC5-B840-2349FAAE1CCE}" sibTransId="{496CA7AB-BE4E-4A8D-A663-5E5134F9E763}"/>
    <dgm:cxn modelId="{7E0FEEE1-DD5A-4DAE-80CF-5FBF1A427704}" type="presParOf" srcId="{5C498827-7D0F-40FE-9F14-0E24E2241FF4}" destId="{0CDA5EE9-C64F-46ED-AE48-AAE51645E945}" srcOrd="0" destOrd="0" presId="urn:microsoft.com/office/officeart/2005/8/layout/matrix1"/>
    <dgm:cxn modelId="{981FAAB9-0DDB-4502-A787-C8ADD1C9A13C}" type="presParOf" srcId="{0CDA5EE9-C64F-46ED-AE48-AAE51645E945}" destId="{C644BC6D-96A3-4DA4-BF0E-8FFB3BC5AB00}" srcOrd="0" destOrd="0" presId="urn:microsoft.com/office/officeart/2005/8/layout/matrix1"/>
    <dgm:cxn modelId="{74AEB6F5-474F-4129-B06B-07BF516C15DF}" type="presParOf" srcId="{0CDA5EE9-C64F-46ED-AE48-AAE51645E945}" destId="{C5BF33A5-E623-44F3-8565-524215A007B5}" srcOrd="1" destOrd="0" presId="urn:microsoft.com/office/officeart/2005/8/layout/matrix1"/>
    <dgm:cxn modelId="{E1B6BB02-7181-4584-9961-F9FFDCC1CD88}" type="presParOf" srcId="{0CDA5EE9-C64F-46ED-AE48-AAE51645E945}" destId="{E07C3D5F-4086-4ED6-A67E-6491FF1ADC8D}" srcOrd="2" destOrd="0" presId="urn:microsoft.com/office/officeart/2005/8/layout/matrix1"/>
    <dgm:cxn modelId="{822B77C4-737B-4B3B-8827-921E23B090E9}" type="presParOf" srcId="{0CDA5EE9-C64F-46ED-AE48-AAE51645E945}" destId="{8A697155-1667-4CDF-8B04-53AA476BC743}" srcOrd="3" destOrd="0" presId="urn:microsoft.com/office/officeart/2005/8/layout/matrix1"/>
    <dgm:cxn modelId="{2C8E9CB3-D399-4EA7-9A55-E44A6160F53E}" type="presParOf" srcId="{0CDA5EE9-C64F-46ED-AE48-AAE51645E945}" destId="{904BE775-0E23-4F50-A347-5944DBF4FF16}" srcOrd="4" destOrd="0" presId="urn:microsoft.com/office/officeart/2005/8/layout/matrix1"/>
    <dgm:cxn modelId="{014B2404-9043-4B03-B060-781CADDEBAA7}" type="presParOf" srcId="{0CDA5EE9-C64F-46ED-AE48-AAE51645E945}" destId="{A6E5229E-12D9-4FBB-90ED-F322BC924DEB}" srcOrd="5" destOrd="0" presId="urn:microsoft.com/office/officeart/2005/8/layout/matrix1"/>
    <dgm:cxn modelId="{78BEF7B6-FCE7-427B-8F5D-6873F05057B1}" type="presParOf" srcId="{0CDA5EE9-C64F-46ED-AE48-AAE51645E945}" destId="{79CF5347-B910-49A8-A450-EA776815966B}" srcOrd="6" destOrd="0" presId="urn:microsoft.com/office/officeart/2005/8/layout/matrix1"/>
    <dgm:cxn modelId="{4A1ABB07-D3A7-4BD4-9E5A-F7A8E1E0ACCB}" type="presParOf" srcId="{0CDA5EE9-C64F-46ED-AE48-AAE51645E945}" destId="{802D24EC-3380-4DD9-8C49-1055836A0EB3}" srcOrd="7" destOrd="0" presId="urn:microsoft.com/office/officeart/2005/8/layout/matrix1"/>
    <dgm:cxn modelId="{4C299738-9515-42C3-B145-2110CBA58BB1}" type="presParOf" srcId="{5C498827-7D0F-40FE-9F14-0E24E2241FF4}" destId="{EA131DA6-46DE-4477-8D52-29FC7705B51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4BC6D-96A3-4DA4-BF0E-8FFB3BC5AB00}">
      <dsp:nvSpPr>
        <dsp:cNvPr id="0" name=""/>
        <dsp:cNvSpPr/>
      </dsp:nvSpPr>
      <dsp:spPr>
        <a:xfrm rot="16200000">
          <a:off x="1040209" y="-1040209"/>
          <a:ext cx="2262981" cy="4343400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shade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środek wymiany</a:t>
          </a:r>
          <a:endParaRPr lang="pl-PL" sz="2800" b="0" kern="1200" dirty="0"/>
        </a:p>
      </dsp:txBody>
      <dsp:txXfrm rot="5400000">
        <a:off x="0" y="0"/>
        <a:ext cx="4343400" cy="1697235"/>
      </dsp:txXfrm>
    </dsp:sp>
    <dsp:sp modelId="{E07C3D5F-4086-4ED6-A67E-6491FF1ADC8D}">
      <dsp:nvSpPr>
        <dsp:cNvPr id="0" name=""/>
        <dsp:cNvSpPr/>
      </dsp:nvSpPr>
      <dsp:spPr>
        <a:xfrm>
          <a:off x="4343400" y="0"/>
          <a:ext cx="4343400" cy="2262981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-275305"/>
                <a:satOff val="5003"/>
                <a:lumOff val="21686"/>
                <a:alphaOff val="0"/>
                <a:tint val="30000"/>
                <a:satMod val="250000"/>
              </a:schemeClr>
            </a:gs>
            <a:gs pos="72000">
              <a:schemeClr val="accent1">
                <a:shade val="50000"/>
                <a:hueOff val="-275305"/>
                <a:satOff val="5003"/>
                <a:lumOff val="21686"/>
                <a:alphaOff val="0"/>
                <a:tint val="75000"/>
                <a:satMod val="210000"/>
              </a:schemeClr>
            </a:gs>
            <a:gs pos="100000">
              <a:schemeClr val="accent1">
                <a:shade val="50000"/>
                <a:hueOff val="-275305"/>
                <a:satOff val="5003"/>
                <a:lumOff val="21686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miernik wartości</a:t>
          </a:r>
          <a:endParaRPr lang="pl-PL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</dsp:txBody>
      <dsp:txXfrm>
        <a:off x="4343400" y="0"/>
        <a:ext cx="4343400" cy="1697235"/>
      </dsp:txXfrm>
    </dsp:sp>
    <dsp:sp modelId="{904BE775-0E23-4F50-A347-5944DBF4FF16}">
      <dsp:nvSpPr>
        <dsp:cNvPr id="0" name=""/>
        <dsp:cNvSpPr/>
      </dsp:nvSpPr>
      <dsp:spPr>
        <a:xfrm rot="10800000">
          <a:off x="0" y="2262981"/>
          <a:ext cx="4343400" cy="2262981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-550610"/>
                <a:satOff val="10005"/>
                <a:lumOff val="43371"/>
                <a:alphaOff val="0"/>
                <a:tint val="30000"/>
                <a:satMod val="250000"/>
              </a:schemeClr>
            </a:gs>
            <a:gs pos="72000">
              <a:schemeClr val="accent1">
                <a:shade val="50000"/>
                <a:hueOff val="-550610"/>
                <a:satOff val="10005"/>
                <a:lumOff val="43371"/>
                <a:alphaOff val="0"/>
                <a:tint val="75000"/>
                <a:satMod val="210000"/>
              </a:schemeClr>
            </a:gs>
            <a:gs pos="100000">
              <a:schemeClr val="accent1">
                <a:shade val="50000"/>
                <a:hueOff val="-550610"/>
                <a:satOff val="10005"/>
                <a:lumOff val="4337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środek płatniczy</a:t>
          </a:r>
          <a:endParaRPr lang="pl-PL" sz="20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 dirty="0"/>
        </a:p>
      </dsp:txBody>
      <dsp:txXfrm rot="10800000">
        <a:off x="0" y="2828726"/>
        <a:ext cx="4343400" cy="1697235"/>
      </dsp:txXfrm>
    </dsp:sp>
    <dsp:sp modelId="{79CF5347-B910-49A8-A450-EA776815966B}">
      <dsp:nvSpPr>
        <dsp:cNvPr id="0" name=""/>
        <dsp:cNvSpPr/>
      </dsp:nvSpPr>
      <dsp:spPr>
        <a:xfrm rot="5400000">
          <a:off x="5383609" y="1222771"/>
          <a:ext cx="2262981" cy="4343400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-275305"/>
                <a:satOff val="5003"/>
                <a:lumOff val="21686"/>
                <a:alphaOff val="0"/>
                <a:tint val="30000"/>
                <a:satMod val="250000"/>
              </a:schemeClr>
            </a:gs>
            <a:gs pos="72000">
              <a:schemeClr val="accent1">
                <a:shade val="50000"/>
                <a:hueOff val="-275305"/>
                <a:satOff val="5003"/>
                <a:lumOff val="21686"/>
                <a:alphaOff val="0"/>
                <a:tint val="75000"/>
                <a:satMod val="210000"/>
              </a:schemeClr>
            </a:gs>
            <a:gs pos="100000">
              <a:schemeClr val="accent1">
                <a:shade val="50000"/>
                <a:hueOff val="-275305"/>
                <a:satOff val="5003"/>
                <a:lumOff val="21686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    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środek tezauryzacji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   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/>
        </a:p>
      </dsp:txBody>
      <dsp:txXfrm rot="-5400000">
        <a:off x="4343400" y="2828726"/>
        <a:ext cx="4343400" cy="1697235"/>
      </dsp:txXfrm>
    </dsp:sp>
    <dsp:sp modelId="{EA131DA6-46DE-4477-8D52-29FC7705B516}">
      <dsp:nvSpPr>
        <dsp:cNvPr id="0" name=""/>
        <dsp:cNvSpPr/>
      </dsp:nvSpPr>
      <dsp:spPr>
        <a:xfrm>
          <a:off x="3339475" y="1658815"/>
          <a:ext cx="2007849" cy="1208330"/>
        </a:xfrm>
        <a:prstGeom prst="flowChartAlternateProcess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55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Arial" panose="020B0604020202020204" pitchFamily="34" charset="0"/>
              <a:cs typeface="Arial" panose="020B0604020202020204" pitchFamily="34" charset="0"/>
            </a:rPr>
            <a:t>Ekonomiczne funkcje pieniądza</a:t>
          </a:r>
        </a:p>
      </dsp:txBody>
      <dsp:txXfrm>
        <a:off x="3398460" y="1717800"/>
        <a:ext cx="1889879" cy="109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B8552-5802-47B9-8011-ACDB83821652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24C51-5953-4BB8-8857-B14D6BF1C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96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4C51-5953-4BB8-8857-B14D6BF1C68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27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4C51-5953-4BB8-8857-B14D6BF1C68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26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4C51-5953-4BB8-8857-B14D6BF1C68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93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C4-B659-4282-90BF-1D13C57B228F}" type="datetimeFigureOut">
              <a:rPr lang="pl-PL" smtClean="0"/>
              <a:pPr/>
              <a:t>20.02.2021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B906FB-EA37-4099-812E-937F619AFB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C4-B659-4282-90BF-1D13C57B228F}" type="datetimeFigureOut">
              <a:rPr lang="pl-PL" smtClean="0"/>
              <a:pPr/>
              <a:t>20.02.2021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06FB-EA37-4099-812E-937F619AFB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C4-B659-4282-90BF-1D13C57B228F}" type="datetimeFigureOut">
              <a:rPr lang="pl-PL" smtClean="0"/>
              <a:pPr/>
              <a:t>20.02.2021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06FB-EA37-4099-812E-937F619AFB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C4-B659-4282-90BF-1D13C57B228F}" type="datetimeFigureOut">
              <a:rPr lang="pl-PL" smtClean="0"/>
              <a:pPr/>
              <a:t>20.02.2021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B906FB-EA37-4099-812E-937F619AFB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C4-B659-4282-90BF-1D13C57B228F}" type="datetimeFigureOut">
              <a:rPr lang="pl-PL" smtClean="0"/>
              <a:pPr/>
              <a:t>20.02.2021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06FB-EA37-4099-812E-937F619AFB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C4-B659-4282-90BF-1D13C57B228F}" type="datetimeFigureOut">
              <a:rPr lang="pl-PL" smtClean="0"/>
              <a:pPr/>
              <a:t>20.02.2021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06FB-EA37-4099-812E-937F619AFB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C4-B659-4282-90BF-1D13C57B228F}" type="datetimeFigureOut">
              <a:rPr lang="pl-PL" smtClean="0"/>
              <a:pPr/>
              <a:t>20.02.2021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B906FB-EA37-4099-812E-937F619AFB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C4-B659-4282-90BF-1D13C57B228F}" type="datetimeFigureOut">
              <a:rPr lang="pl-PL" smtClean="0"/>
              <a:pPr/>
              <a:t>20.02.2021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06FB-EA37-4099-812E-937F619AFB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C4-B659-4282-90BF-1D13C57B228F}" type="datetimeFigureOut">
              <a:rPr lang="pl-PL" smtClean="0"/>
              <a:pPr/>
              <a:t>20.02.2021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06FB-EA37-4099-812E-937F619AFB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C4-B659-4282-90BF-1D13C57B228F}" type="datetimeFigureOut">
              <a:rPr lang="pl-PL" smtClean="0"/>
              <a:pPr/>
              <a:t>20.02.2021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06FB-EA37-4099-812E-937F619AFB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C4-B659-4282-90BF-1D13C57B228F}" type="datetimeFigureOut">
              <a:rPr lang="pl-PL" smtClean="0"/>
              <a:pPr/>
              <a:t>20.02.2021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06FB-EA37-4099-812E-937F619AFB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D962C4-B659-4282-90BF-1D13C57B228F}" type="datetimeFigureOut">
              <a:rPr lang="pl-PL" smtClean="0"/>
              <a:pPr/>
              <a:t>20.02.2021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B906FB-EA37-4099-812E-937F619AFB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5e773624d7521e001b1e750a/podstawy-przedsi%C4%99biorczo%C5%9Bci-pieni%C4%85d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uXctGccv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4123207"/>
            <a:ext cx="8659688" cy="2734793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od Barteru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  do pieniądza elektronicznego </a:t>
            </a:r>
            <a:br>
              <a:rPr lang="pl-PL" sz="2200" dirty="0"/>
            </a:br>
            <a:br>
              <a:rPr lang="pl-PL" sz="2200" dirty="0"/>
            </a:br>
            <a:br>
              <a:rPr lang="pl-PL" sz="2200" dirty="0"/>
            </a:br>
            <a:r>
              <a:rPr lang="pl-PL" sz="1800" i="1" dirty="0"/>
              <a:t>opracowała: dr Agnieszka Paluch-Dybek</a:t>
            </a:r>
            <a:br>
              <a:rPr lang="pl-PL" sz="1800" i="1" dirty="0"/>
            </a:br>
            <a:r>
              <a:rPr lang="pl-PL" sz="1800" i="1" dirty="0"/>
              <a:t>Koordynator : mgr Małgorzata </a:t>
            </a:r>
            <a:r>
              <a:rPr lang="pl-PL" sz="1800" i="1" dirty="0" err="1"/>
              <a:t>ponikowska</a:t>
            </a:r>
            <a:r>
              <a:rPr lang="pl-PL" sz="1800" i="1" dirty="0"/>
              <a:t>-Knap</a:t>
            </a:r>
          </a:p>
        </p:txBody>
      </p:sp>
      <p:pic>
        <p:nvPicPr>
          <p:cNvPr id="4" name="Obraz 3" descr="2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720462"/>
            <a:ext cx="4765236" cy="206857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5" name="Obraz 4" descr="200zl_Dabrow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412143"/>
            <a:ext cx="5976664" cy="25833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6" name="Obraz 5" descr="pieniadz-300x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7849"/>
            <a:ext cx="4201774" cy="224948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Rodzaje  pieniądza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300" b="1" u="sng" dirty="0"/>
              <a:t>Pieniądz zdawkowy (gotówkowy)</a:t>
            </a:r>
            <a:endParaRPr lang="pl-PL" sz="2300" dirty="0"/>
          </a:p>
          <a:p>
            <a:pPr lvl="1"/>
            <a:r>
              <a:rPr lang="pl-PL" sz="2300" dirty="0"/>
              <a:t>Pieniądz kruszcowy (metale)</a:t>
            </a:r>
          </a:p>
          <a:p>
            <a:pPr lvl="1"/>
            <a:r>
              <a:rPr lang="pl-PL" sz="2300" dirty="0"/>
              <a:t>Pieniądz metalowy (monety)</a:t>
            </a:r>
          </a:p>
          <a:p>
            <a:pPr lvl="1"/>
            <a:r>
              <a:rPr lang="pl-PL" sz="2300" dirty="0"/>
              <a:t>Pieniądz papierowy (banknoty)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143380"/>
            <a:ext cx="3777888" cy="204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0010">
            <a:off x="778559" y="3603186"/>
            <a:ext cx="2272192" cy="299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92696"/>
            <a:ext cx="2880320" cy="177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u="sng" dirty="0"/>
              <a:t>Pieniądz rozrachunkowy (bezgotówkowy)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2300" dirty="0"/>
              <a:t>Czeki</a:t>
            </a:r>
          </a:p>
          <a:p>
            <a:pPr lvl="1"/>
            <a:r>
              <a:rPr lang="pl-PL" sz="2300" dirty="0"/>
              <a:t>Weksle</a:t>
            </a:r>
          </a:p>
          <a:p>
            <a:pPr lvl="1"/>
            <a:r>
              <a:rPr lang="pl-PL" sz="2300" dirty="0"/>
              <a:t>Obligacje</a:t>
            </a:r>
          </a:p>
          <a:p>
            <a:pPr lvl="1"/>
            <a:r>
              <a:rPr lang="pl-PL" sz="2300" dirty="0"/>
              <a:t>Bony</a:t>
            </a:r>
          </a:p>
          <a:p>
            <a:pPr lvl="1"/>
            <a:r>
              <a:rPr lang="pl-PL" sz="2300" dirty="0"/>
              <a:t>Karty płatnicze i kredytowe</a:t>
            </a:r>
          </a:p>
          <a:p>
            <a:pPr lvl="1"/>
            <a:r>
              <a:rPr lang="pl-PL" sz="2300" dirty="0"/>
              <a:t>Pieniądz bankowy</a:t>
            </a:r>
          </a:p>
          <a:p>
            <a:pPr lvl="1"/>
            <a:r>
              <a:rPr lang="pl-PL" sz="2300" dirty="0"/>
              <a:t>Pieniądz elektroniczny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941168"/>
            <a:ext cx="4157821" cy="159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2289798" cy="344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acer\Desktop\NATO\bialapodlaska_57988981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0323170">
            <a:off x="5639601" y="3304807"/>
            <a:ext cx="3699536" cy="2213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pl-PL" dirty="0"/>
              <a:t>Karta pracy - zadanie nr 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/>
          <a:lstStyle/>
          <a:p>
            <a:pPr algn="ctr"/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1143F80-A469-4852-A93C-D11032738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84981"/>
              </p:ext>
            </p:extLst>
          </p:nvPr>
        </p:nvGraphicFramePr>
        <p:xfrm>
          <a:off x="304800" y="1916831"/>
          <a:ext cx="8686800" cy="41632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63144">
                  <a:extLst>
                    <a:ext uri="{9D8B030D-6E8A-4147-A177-3AD203B41FA5}">
                      <a16:colId xmlns:a16="http://schemas.microsoft.com/office/drawing/2014/main" val="3320984944"/>
                    </a:ext>
                  </a:extLst>
                </a:gridCol>
                <a:gridCol w="4923656">
                  <a:extLst>
                    <a:ext uri="{9D8B030D-6E8A-4147-A177-3AD203B41FA5}">
                      <a16:colId xmlns:a16="http://schemas.microsoft.com/office/drawing/2014/main" val="2616326442"/>
                    </a:ext>
                  </a:extLst>
                </a:gridCol>
              </a:tblGrid>
              <a:tr h="633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1.    Barter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>
                          <a:effectLst/>
                        </a:rPr>
                        <a:t>A.  Karta magnetyczna</a:t>
                      </a:r>
                      <a:endParaRPr lang="pl-PL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813456"/>
                  </a:ext>
                </a:extLst>
              </a:tr>
              <a:tr h="99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2.    Pieniądz bezgotówkowy</a:t>
                      </a:r>
                      <a:endParaRPr lang="pl-P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5270" indent="-255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B.  Wykorzystywanie wybranych towarów jako  środka płatniczego</a:t>
                      </a:r>
                      <a:endParaRPr lang="pl-P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968768"/>
                  </a:ext>
                </a:extLst>
              </a:tr>
              <a:tr h="633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3.    Pieniądz towarowy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C.   Muszle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794900"/>
                  </a:ext>
                </a:extLst>
              </a:tr>
              <a:tr h="633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4.    Płacidło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D.   Banknoty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752080"/>
                  </a:ext>
                </a:extLst>
              </a:tr>
              <a:tr h="633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5.    Pieniądz papierowy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E.   Wymiany „towar za towar”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183937"/>
                  </a:ext>
                </a:extLst>
              </a:tr>
              <a:tr h="633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6.    Pieniądz kruszcowy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F.    Metalowy krążek</a:t>
                      </a:r>
                      <a:endParaRPr lang="pl-P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139037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5FE8DB7-EEE6-42B7-A756-E099E1E0A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15" y="1344160"/>
            <a:ext cx="53527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Połącz w pary termin z odpowiednim opisem </a:t>
            </a:r>
            <a:r>
              <a:rPr kumimoji="0" lang="pl-PL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Ekonomiczne Funkcje  pieniądza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53294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72010"/>
            <a:ext cx="8686800" cy="147161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Pożądane własności pieniądza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8452048" cy="430730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poręczność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stabilność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jednolitość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trwałość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podzielność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rozpoznawalność</a:t>
            </a:r>
          </a:p>
          <a:p>
            <a:endParaRPr lang="pl-PL" dirty="0"/>
          </a:p>
        </p:txBody>
      </p:sp>
      <p:pic>
        <p:nvPicPr>
          <p:cNvPr id="4" name="Obraz 3" descr="Znalezione obrazy dla zapytania pytanie pieniadz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72816"/>
            <a:ext cx="3423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Karta pracy zadanie nr 2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437931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Wskaż cechy, którymi powinien charakteryzować się współczesny pieniądz</a:t>
            </a:r>
            <a:endPara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        Nie może ulegać łatwemu zniszczeniu</a:t>
            </a:r>
            <a:endPara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        Powinien umożliwiać przenoszenie</a:t>
            </a:r>
            <a:endPara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        Nie może być podzielny na mniejsze jednostki</a:t>
            </a:r>
            <a:endPara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        Powinien być rozpoznawalny jako pieniądz</a:t>
            </a:r>
            <a:endPara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         Powinien być trudny do podrobienia</a:t>
            </a:r>
            <a:endPara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-99392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Elementy  monety</a:t>
            </a:r>
          </a:p>
        </p:txBody>
      </p:sp>
      <p:pic>
        <p:nvPicPr>
          <p:cNvPr id="4098" name="Picture 2" descr="C:\Users\ASUS\Desktop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00705"/>
            <a:ext cx="8839200" cy="586865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83568" y="4149080"/>
            <a:ext cx="36724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50"/>
                </a:solidFill>
              </a:rPr>
              <a:t>Własności monety</a:t>
            </a:r>
            <a:r>
              <a:rPr lang="pl-PL" dirty="0"/>
              <a:t>:</a:t>
            </a:r>
          </a:p>
          <a:p>
            <a:r>
              <a:rPr lang="pl-PL" dirty="0"/>
              <a:t>   * waga</a:t>
            </a:r>
          </a:p>
          <a:p>
            <a:r>
              <a:rPr lang="pl-PL" dirty="0"/>
              <a:t>   * nominał</a:t>
            </a:r>
          </a:p>
          <a:p>
            <a:r>
              <a:rPr lang="pl-PL" dirty="0"/>
              <a:t>   * średnica</a:t>
            </a:r>
          </a:p>
          <a:p>
            <a:r>
              <a:rPr lang="pl-PL" dirty="0"/>
              <a:t>   * stempel </a:t>
            </a:r>
          </a:p>
          <a:p>
            <a:r>
              <a:rPr lang="pl-PL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Elementy  banknotu</a:t>
            </a:r>
          </a:p>
        </p:txBody>
      </p:sp>
      <p:pic>
        <p:nvPicPr>
          <p:cNvPr id="4" name="Symbol zastępczy zawartości 3" descr="http://static.prsa.pl/images/d066579e-b061-4a22-926e-b75449ffec9b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4249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Zadanie domowe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3875261"/>
          </a:xfrm>
        </p:spPr>
        <p:txBody>
          <a:bodyPr/>
          <a:lstStyle/>
          <a:p>
            <a:pPr algn="ctr"/>
            <a:r>
              <a:rPr lang="pl-PL" dirty="0"/>
              <a:t>Karta pracy zadanie nr 3</a:t>
            </a:r>
          </a:p>
          <a:p>
            <a:pPr algn="ctr"/>
            <a:r>
              <a:rPr lang="pl-PL" dirty="0">
                <a:hlinkClick r:id="rId3"/>
              </a:rPr>
              <a:t>https://quizizz.com/admin/quiz/5e773624d7521e001b1e750a/podstawy-przedsi%C4%99biorczo%C5%9Bci-pieni%C4%85dz</a:t>
            </a:r>
            <a:endParaRPr lang="pl-PL" dirty="0"/>
          </a:p>
          <a:p>
            <a:pPr algn="ctr"/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Cele  lekcji: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/>
          <a:lstStyle/>
          <a:p>
            <a:r>
              <a:rPr lang="pl-PL" dirty="0"/>
              <a:t>definicja pieniądza, funkcje oraz właściwości</a:t>
            </a:r>
          </a:p>
          <a:p>
            <a:r>
              <a:rPr lang="pl-PL" dirty="0"/>
              <a:t>historia pieniądza i jego rozwój</a:t>
            </a:r>
          </a:p>
          <a:p>
            <a:r>
              <a:rPr lang="pl-PL" dirty="0"/>
              <a:t>pojęcia: banknot, moneta, nominał, barter, kruszec, tezauryzacja, awers, rewers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Znalezione obrazy dla zapytania pytanie pieniadz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81128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18182"/>
            <a:ext cx="8686800" cy="107721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Zagadka ? </a:t>
            </a:r>
          </a:p>
        </p:txBody>
      </p:sp>
      <p:pic>
        <p:nvPicPr>
          <p:cNvPr id="2050" name="Picture 2" descr="C:\Users\ASUS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6096" y="2996952"/>
            <a:ext cx="2016224" cy="2670949"/>
          </a:xfrm>
          <a:prstGeom prst="rect">
            <a:avLst/>
          </a:prstGeom>
          <a:noFill/>
        </p:spPr>
      </p:pic>
      <p:pic>
        <p:nvPicPr>
          <p:cNvPr id="2051" name="Picture 3" descr="C:\Users\ASUS\Desktop\indeks 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01008"/>
            <a:ext cx="2232248" cy="2688299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39552" y="155679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Gdzie często spotykają się książę Mieszko I     z królem Zygmuntem I Starym?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204864"/>
            <a:ext cx="9091736" cy="3875261"/>
          </a:xfrm>
        </p:spPr>
        <p:txBody>
          <a:bodyPr/>
          <a:lstStyle/>
          <a:p>
            <a:r>
              <a:rPr lang="pl-PL" dirty="0"/>
              <a:t>Czym jest pieniądz?</a:t>
            </a:r>
          </a:p>
          <a:p>
            <a:r>
              <a:rPr lang="pl-PL" dirty="0"/>
              <a:t>Jak wygląda i czy w każdym kraju  jest taki sam?</a:t>
            </a:r>
          </a:p>
          <a:p>
            <a:r>
              <a:rPr lang="pl-PL" dirty="0"/>
              <a:t>Gdzie można trzymać pieniądze?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Znalezione obrazy dla zapytania pytanie pieniadz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653136"/>
            <a:ext cx="2808312" cy="181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Znalezione obrazy dla zapytania pytanie pieniadz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18883"/>
            <a:ext cx="8686800" cy="1076517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Definicja  pieniądza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ctr">
              <a:buNone/>
            </a:pPr>
            <a:r>
              <a:rPr lang="pl-PL" b="1" u="sng" dirty="0"/>
              <a:t>Pieniądz</a:t>
            </a:r>
            <a:r>
              <a:rPr lang="pl-PL" dirty="0"/>
              <a:t> </a:t>
            </a:r>
          </a:p>
          <a:p>
            <a:pPr algn="ctr">
              <a:buNone/>
            </a:pPr>
            <a:r>
              <a:rPr lang="pl-PL" dirty="0"/>
              <a:t>powszechnie stosowany i akceptowany ekwiwalent towarów i usług, trwale wyrażający ich wartość oraz bezpośrednio na nie wymienialny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149080"/>
            <a:ext cx="3744416" cy="249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293514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latin typeface="Arial" panose="020B0604020202020204" pitchFamily="34" charset="0"/>
                <a:cs typeface="Arial" panose="020B0604020202020204" pitchFamily="34" charset="0"/>
              </a:rPr>
              <a:t>FILM  EDUKACYJNY - HISTORIA  PIENIĄDZA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4525963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hlinkClick r:id="rId3"/>
              </a:rPr>
              <a:t>https://www.youtube.com/watch?v=XsuXctGccvQ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2050" name="Picture 2" descr="C:\Users\ASUS\Desktop\inde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2936"/>
            <a:ext cx="7488832" cy="3485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Uszereguj w kolejności chronologicznej poniższe formy pieniądza:</a:t>
            </a:r>
          </a:p>
          <a:p>
            <a:pPr>
              <a:buNone/>
            </a:pPr>
            <a:endParaRPr lang="pl-PL" sz="1000" dirty="0"/>
          </a:p>
          <a:p>
            <a:pPr marL="1438275" indent="-719138">
              <a:buFont typeface="Wingdings" pitchFamily="2" charset="2"/>
              <a:buChar char="Ø"/>
            </a:pPr>
            <a:r>
              <a:rPr lang="pl-PL" dirty="0"/>
              <a:t>banknot</a:t>
            </a:r>
          </a:p>
          <a:p>
            <a:pPr marL="1438275" indent="-719138">
              <a:buFont typeface="Wingdings" pitchFamily="2" charset="2"/>
              <a:buChar char="Ø"/>
            </a:pPr>
            <a:r>
              <a:rPr lang="pl-PL" dirty="0"/>
              <a:t>grudka złota</a:t>
            </a:r>
          </a:p>
          <a:p>
            <a:pPr marL="1438275" indent="-719138">
              <a:buFont typeface="Wingdings" pitchFamily="2" charset="2"/>
              <a:buChar char="Ø"/>
            </a:pPr>
            <a:r>
              <a:rPr lang="pl-PL" dirty="0"/>
              <a:t>karta kredytowa</a:t>
            </a:r>
          </a:p>
          <a:p>
            <a:pPr marL="1438275" indent="-719138">
              <a:buFont typeface="Wingdings" pitchFamily="2" charset="2"/>
              <a:buChar char="Ø"/>
            </a:pPr>
            <a:r>
              <a:rPr lang="pl-PL" dirty="0"/>
              <a:t>moneta </a:t>
            </a:r>
          </a:p>
          <a:p>
            <a:pPr marL="1438275" indent="-719138">
              <a:buFont typeface="Wingdings" pitchFamily="2" charset="2"/>
              <a:buChar char="Ø"/>
            </a:pPr>
            <a:r>
              <a:rPr lang="pl-PL" dirty="0"/>
              <a:t>zboże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Znalezio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REBUS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74739C1-7F09-468C-A01E-F7EEF788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59" y="1554162"/>
            <a:ext cx="8368806" cy="4107086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B90272DB-F8E2-4BCA-A4B5-D7CF15C71588}"/>
              </a:ext>
            </a:extLst>
          </p:cNvPr>
          <p:cNvSpPr/>
          <p:nvPr/>
        </p:nvSpPr>
        <p:spPr>
          <a:xfrm>
            <a:off x="423601" y="4851402"/>
            <a:ext cx="828092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40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ASUS\Desktop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03982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375</Words>
  <Application>Microsoft Office PowerPoint</Application>
  <PresentationFormat>Pokaz na ekranie (4:3)</PresentationFormat>
  <Paragraphs>98</Paragraphs>
  <Slides>18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Wingdings</vt:lpstr>
      <vt:lpstr>Wingdings 2</vt:lpstr>
      <vt:lpstr>Wędrówka</vt:lpstr>
      <vt:lpstr>    od Barteru     do pieniądza elektronicznego    opracowała: dr Agnieszka Paluch-Dybek Koordynator : mgr Małgorzata ponikowska-Knap</vt:lpstr>
      <vt:lpstr>Cele  lekcji:</vt:lpstr>
      <vt:lpstr>Zagadka ? </vt:lpstr>
      <vt:lpstr>Prezentacja programu PowerPoint</vt:lpstr>
      <vt:lpstr>Definicja  pieniądza</vt:lpstr>
      <vt:lpstr>FILM  EDUKACYJNY - HISTORIA  PIENIĄDZA  </vt:lpstr>
      <vt:lpstr>zadanie</vt:lpstr>
      <vt:lpstr>REBUS </vt:lpstr>
      <vt:lpstr>Prezentacja programu PowerPoint</vt:lpstr>
      <vt:lpstr>Rodzaje  pieniądza</vt:lpstr>
      <vt:lpstr>Pieniądz rozrachunkowy (bezgotówkowy)</vt:lpstr>
      <vt:lpstr>Karta pracy - zadanie nr 1</vt:lpstr>
      <vt:lpstr>Ekonomiczne Funkcje  pieniądza</vt:lpstr>
      <vt:lpstr>Pożądane własności pieniądza</vt:lpstr>
      <vt:lpstr>Karta pracy zadanie nr 2 </vt:lpstr>
      <vt:lpstr>Elementy  monety</vt:lpstr>
      <vt:lpstr>Elementy  banknotu</vt:lpstr>
      <vt:lpstr>Zadanie domowe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PIENIĄDZ</dc:title>
  <dc:creator>ASUS</dc:creator>
  <cp:lastModifiedBy>Agnieszka Paluch-Dybek</cp:lastModifiedBy>
  <cp:revision>48</cp:revision>
  <dcterms:created xsi:type="dcterms:W3CDTF">2016-11-12T00:54:15Z</dcterms:created>
  <dcterms:modified xsi:type="dcterms:W3CDTF">2021-02-20T13:54:06Z</dcterms:modified>
</cp:coreProperties>
</file>