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4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714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12C0F-58B2-4842-A375-362F63C82205}" type="datetimeFigureOut">
              <a:rPr lang="pl-PL" smtClean="0"/>
              <a:pPr/>
              <a:t>2007-12-23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91A75-06F4-459C-9E06-9576234C9D5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91A75-06F4-459C-9E06-9576234C9D5E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91A75-06F4-459C-9E06-9576234C9D5E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0FB3-BB67-41C5-8D5E-5D69723C4327}" type="datetimeFigureOut">
              <a:rPr lang="pl-PL" smtClean="0"/>
              <a:pPr/>
              <a:t>2007-12-23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EA44-5A83-4711-AB22-34E16DA600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0FB3-BB67-41C5-8D5E-5D69723C4327}" type="datetimeFigureOut">
              <a:rPr lang="pl-PL" smtClean="0"/>
              <a:pPr/>
              <a:t>2007-12-23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EA44-5A83-4711-AB22-34E16DA600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0FB3-BB67-41C5-8D5E-5D69723C4327}" type="datetimeFigureOut">
              <a:rPr lang="pl-PL" smtClean="0"/>
              <a:pPr/>
              <a:t>2007-12-23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EA44-5A83-4711-AB22-34E16DA600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0FB3-BB67-41C5-8D5E-5D69723C4327}" type="datetimeFigureOut">
              <a:rPr lang="pl-PL" smtClean="0"/>
              <a:pPr/>
              <a:t>2007-12-23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EA44-5A83-4711-AB22-34E16DA600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0FB3-BB67-41C5-8D5E-5D69723C4327}" type="datetimeFigureOut">
              <a:rPr lang="pl-PL" smtClean="0"/>
              <a:pPr/>
              <a:t>2007-12-23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EA44-5A83-4711-AB22-34E16DA600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0FB3-BB67-41C5-8D5E-5D69723C4327}" type="datetimeFigureOut">
              <a:rPr lang="pl-PL" smtClean="0"/>
              <a:pPr/>
              <a:t>2007-12-23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EA44-5A83-4711-AB22-34E16DA600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0FB3-BB67-41C5-8D5E-5D69723C4327}" type="datetimeFigureOut">
              <a:rPr lang="pl-PL" smtClean="0"/>
              <a:pPr/>
              <a:t>2007-12-23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EA44-5A83-4711-AB22-34E16DA600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0FB3-BB67-41C5-8D5E-5D69723C4327}" type="datetimeFigureOut">
              <a:rPr lang="pl-PL" smtClean="0"/>
              <a:pPr/>
              <a:t>2007-12-23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EA44-5A83-4711-AB22-34E16DA600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0FB3-BB67-41C5-8D5E-5D69723C4327}" type="datetimeFigureOut">
              <a:rPr lang="pl-PL" smtClean="0"/>
              <a:pPr/>
              <a:t>2007-12-23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EA44-5A83-4711-AB22-34E16DA600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0FB3-BB67-41C5-8D5E-5D69723C4327}" type="datetimeFigureOut">
              <a:rPr lang="pl-PL" smtClean="0"/>
              <a:pPr/>
              <a:t>2007-12-23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EA44-5A83-4711-AB22-34E16DA600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0FB3-BB67-41C5-8D5E-5D69723C4327}" type="datetimeFigureOut">
              <a:rPr lang="pl-PL" smtClean="0"/>
              <a:pPr/>
              <a:t>2007-12-23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7E8EA44-5A83-4711-AB22-34E16DA6004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7E0FB3-BB67-41C5-8D5E-5D69723C4327}" type="datetimeFigureOut">
              <a:rPr lang="pl-PL" smtClean="0"/>
              <a:pPr/>
              <a:t>2007-12-23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E8EA44-5A83-4711-AB22-34E16DA60046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00034" y="142852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pl-PL" dirty="0"/>
              <a:t> </a:t>
            </a:r>
            <a:r>
              <a:rPr lang="pl-PL" b="1" dirty="0"/>
              <a:t/>
            </a:r>
            <a:br>
              <a:rPr lang="pl-PL" b="1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85852" y="142852"/>
            <a:ext cx="6400800" cy="5286412"/>
          </a:xfrm>
        </p:spPr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/>
            <a:endParaRPr lang="pl-PL" b="1" dirty="0" smtClean="0"/>
          </a:p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Wychowanie patriotyczne w Zespole Szkół Mechanicznych  w Żaganiu</a:t>
            </a:r>
            <a:r>
              <a:rPr lang="pl-PL" b="1" dirty="0"/>
              <a:t> </a:t>
            </a:r>
            <a:endParaRPr lang="pl-PL" dirty="0"/>
          </a:p>
          <a:p>
            <a:pPr algn="ctr"/>
            <a:r>
              <a:rPr lang="pl-PL" b="1" dirty="0"/>
              <a:t> </a:t>
            </a:r>
            <a:endParaRPr lang="pl-PL" dirty="0"/>
          </a:p>
          <a:p>
            <a:pPr algn="ctr"/>
            <a:r>
              <a:rPr lang="pl-PL" dirty="0"/>
              <a:t>Plan realizacji zadań związanych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wypracowaniem i wdrożeniem  Szkolnego Programu Edukacji Patriotycznej.</a:t>
            </a:r>
          </a:p>
          <a:p>
            <a:r>
              <a:rPr lang="pl-PL" dirty="0"/>
              <a:t> </a:t>
            </a:r>
          </a:p>
          <a:p>
            <a:endParaRPr lang="pl-PL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Konkursy wewnątrzszkolne „Cudze chwalicie, swego nie znacie...”. </a:t>
            </a:r>
          </a:p>
          <a:p>
            <a:r>
              <a:rPr lang="pl-PL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Udział mogą brać uczniowie ze wszystkich typów klas. Pomoc </a:t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 przygotowaniach zapewnią wychowawcy i nauczyciele innych przedmiotów, w zależności od specyfiki konkursu. Konkurs plastyczny, literacki, wiedzy historycznej.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pl-PL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389120"/>
          </a:xfrm>
        </p:spPr>
        <p:txBody>
          <a:bodyPr>
            <a:normAutofit/>
          </a:bodyPr>
          <a:lstStyle/>
          <a:p>
            <a:pPr lvl="0"/>
            <a:r>
              <a:rPr lang="pl-PL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pl-PL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Na pograniczu kultur”  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Zaprezentowanie na lekcjach historii,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wos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 języka polskim, j. niemieckim, godzinie wychowawczej programu edukacyjnego związanego z mniejszościami narodowych i etnicznymi. Nawiązanie kontaktu z prężnie działającą grupą Górali Czadeckich, zamieszkujących okoliczne miejscowości. Możliwe jest także zaprezentowanie innych grup etnicznych lub narodowościowych przez samych uczniów, szczególnie działających na terenie ich zamieszkania.</a:t>
            </a:r>
          </a:p>
          <a:p>
            <a:endParaRPr lang="pl-PL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 </a:t>
            </a:r>
            <a:r>
              <a:rPr lang="pl-PL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Zorganizowanie na terenie szkoły szkolnego kącika pamięci. </a:t>
            </a:r>
          </a:p>
          <a:p>
            <a:endParaRPr lang="pl-PL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Całość zostałaby przygotowana przez uczniów ZSM pod nadzorem nauczyciela wytypowanego przez Dyrektora szkoły. Opracowanie na lekcji historii kalendarium historycznego dotyczącego miasta Żagania i okolic. Umieszczenie go w powstałym kąciku pamięci i na stronie internetowej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pl-PL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3296416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/>
              <a:t> I.</a:t>
            </a:r>
            <a:br>
              <a:rPr lang="pl-PL" b="1" dirty="0" smtClean="0"/>
            </a:br>
            <a:r>
              <a:rPr lang="pl-PL" b="1" dirty="0" smtClean="0"/>
              <a:t>Cele i założenia programu:</a:t>
            </a:r>
            <a:endParaRPr lang="pl-PL" b="1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857224" y="785794"/>
            <a:ext cx="7286676" cy="5109091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marL="914400" lvl="1" indent="-457200">
              <a:buClr>
                <a:srgbClr val="FF0000"/>
              </a:buClr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kształtowanie postaw łączących przywiązanie i miłość do ojczyzny, solidarności z własnym narodem z szacunkiem dla innych narodów oraz poszanowaniem ich suwerennych praw,</a:t>
            </a: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wpajanie szacunku i przywiązania do tradycji własnego narodu, jego osiągnięć, kultury, języka ojczystego i ludzi, którzy go zamieszkują,</a:t>
            </a: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kształtowanie więzi z krajem ojczystym i świadomości obywatelskiej</a:t>
            </a: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wyrabianie szacunku dla symboli narodowych (hymn, godło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 flaga państwowa, odświętny strój),</a:t>
            </a: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wyrabianie w uczniach poczucia dumy, że są Polakami, np. na podstawie prezentowania sylwetki sławnych Polaków, ich wkładu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kulturę narodową i naukę,</a:t>
            </a: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zainteresowanie uczniów najbliższą okolicą, własnym regionem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i miastem – jego historią, zabytkami i bogactwem naturalnym,</a:t>
            </a: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uczeń zna swoje miejsce w domu, szkole i środowisku, dąży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 realizacji planów życiowych związanych z przyszłością,</a:t>
            </a: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identyfikowanie się z obowiązkami patriotycznymi,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1285860"/>
            <a:ext cx="8258204" cy="5038740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rozwijanie poszanowania postaw prospołecznych i dobra wspólnego,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efektywna i skuteczna integracja grup rówieśniczych,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kształtowanie w młodych ludziach postawy odpowiedzialności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i zaangażowania w realizację zadań im powierzonych, mających na celu dobro wspólne,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analiza takich wartości, jak ojczyzna, naród, obronność, demokracji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i suwerenność,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tworzenie sytuacji wyzwalających emocjonalny związek z krajem ojczystym (spotkania, dyskusje, wycieczki),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osiągnięcie przez uczniów wyższego poziomu dojrzałości intelektualnej, moralnej 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i społecznej,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nabyciu wiedzy wykraczającej poza wiadomości książkowe o historii 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i teraźniejszości „swojej małej ojczyzny”. 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200" dirty="0" smtClean="0">
                <a:latin typeface="Times New Roman" pitchFamily="18" charset="0"/>
                <a:cs typeface="Times New Roman" pitchFamily="18" charset="0"/>
              </a:rPr>
            </a:br>
            <a:endParaRPr lang="pl-PL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1928802"/>
            <a:ext cx="8305800" cy="2714644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/>
              <a:t> II.</a:t>
            </a:r>
            <a:br>
              <a:rPr lang="pl-PL" b="1" dirty="0" smtClean="0"/>
            </a:br>
            <a:r>
              <a:rPr lang="pl-PL" b="1" dirty="0" smtClean="0"/>
              <a:t>Przebieg programu i sposób jego realizacji:</a:t>
            </a:r>
            <a:endParaRPr lang="pl-PL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l-PL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Debata ,,Polska w Europie”.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Przygotowanie grup tematycznych, tzw. „za i przeciw”. Wykorzystanie wszelkich dostępnych informacji związanych z tematyką integracji europejskiej.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Wykorzystanie wierszy polskich poetów i twórczości własnej uczniów. Zintegrowanie środowiska szkolnego i lokalnego. Uczestnicy, uczniowie, nauczyciele, rodzice, władze samorządowe.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Współpraca z nauczycielami informatyki, języka polskiego, historii,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wos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 j. obcych.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pl-PL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824426"/>
          </a:xfrm>
        </p:spPr>
        <p:txBody>
          <a:bodyPr>
            <a:normAutofit fontScale="92500"/>
          </a:bodyPr>
          <a:lstStyle/>
          <a:p>
            <a:pPr lvl="0"/>
            <a:r>
              <a:rPr lang="pl-PL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Utworzenie, systematyczne prowadzenie i aktualizowanie </a:t>
            </a:r>
            <a:r>
              <a:rPr lang="pl-PL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podstrony</a:t>
            </a:r>
            <a:r>
              <a:rPr lang="pl-PL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internetowej „Wychowanie do wartości - wychowanie patriotyczne”. </a:t>
            </a:r>
          </a:p>
          <a:p>
            <a:r>
              <a:rPr lang="pl-PL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Strona ta byłaby jednym z elementów szkolnej strony internetowej. Systematyczne umieszczanie na stronie internetowej informacji o konkursach, programach, projektach związanych z edukacją patriotyczna, prezentowanie przykładów dobrej praktyki w zakresie wychowania patriotycznego.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Współpraca z nauczycielami informatyki, języka polskiego, historii,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wos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pl-PL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Zajęcia „Miejsca pamięci narodowej”. 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Spotkania i wywiady z mieszkańcami (użycie dyktafonów, kamer, aparatów fotograficznych), w celu poznania historycznych wydarzeń, legend i przekazów związanych z bohaterskimi i patriotycznymi postawami przodków, połączone z osobistym świadectwem mieszkańców. </a:t>
            </a:r>
          </a:p>
          <a:p>
            <a:endParaRPr lang="pl-PL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467236"/>
          </a:xfrm>
        </p:spPr>
        <p:txBody>
          <a:bodyPr>
            <a:normAutofit/>
          </a:bodyPr>
          <a:lstStyle/>
          <a:p>
            <a:pPr lvl="0"/>
            <a:r>
              <a:rPr lang="pl-PL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Wycieczki tematyczne „Poznajemy swoją małą Ojczyznę” oraz</a:t>
            </a:r>
          </a:p>
          <a:p>
            <a:r>
              <a:rPr lang="pl-PL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„Ślady przeszłości”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Planowanie wycieczek uwzględniałoby dziedzictwo historyczne naszego regionu, przygotowanie odbyłoby się na zasadzie współpracy wychowawców i nauczycieli różnych przedmiotów. Dzięki nim uczniowie mogliby poznać piękno Żagania i jego okolic. Zajęcia takie pozwolą uczniom na poznanie przeszłości historycznej i najważniejszych zabytków m.in. wieża widokowa, ŻPK, wieża Bismarcka, itp. Pomysły wypływałyby nie tylko od nauczycieli ale i od samych uczniów.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pl-PL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Niestandardowy 11">
      <a:dk1>
        <a:sysClr val="windowText" lastClr="000000"/>
      </a:dk1>
      <a:lt1>
        <a:sysClr val="window" lastClr="FFFFFF"/>
      </a:lt1>
      <a:dk2>
        <a:srgbClr val="FF0000"/>
      </a:dk2>
      <a:lt2>
        <a:srgbClr val="DBF5F9"/>
      </a:lt2>
      <a:accent1>
        <a:srgbClr val="FFCBCC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0000"/>
      </a:accent6>
      <a:hlink>
        <a:srgbClr val="FF9999"/>
      </a:hlink>
      <a:folHlink>
        <a:srgbClr val="FF9999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156</Words>
  <Application>Microsoft Office PowerPoint</Application>
  <PresentationFormat>Pokaz na ekranie (4:3)</PresentationFormat>
  <Paragraphs>58</Paragraphs>
  <Slides>12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Przepływ</vt:lpstr>
      <vt:lpstr>  </vt:lpstr>
      <vt:lpstr> I. Cele i założenia programu:</vt:lpstr>
      <vt:lpstr>Slajd 3</vt:lpstr>
      <vt:lpstr>Slajd 4</vt:lpstr>
      <vt:lpstr> II. Przebieg programu i sposób jego realizacji:</vt:lpstr>
      <vt:lpstr>Slajd 6</vt:lpstr>
      <vt:lpstr>Slajd 7</vt:lpstr>
      <vt:lpstr>Slajd 8</vt:lpstr>
      <vt:lpstr>Slajd 9</vt:lpstr>
      <vt:lpstr>Slajd 10</vt:lpstr>
      <vt:lpstr>Slajd 11</vt:lpstr>
      <vt:lpstr>Slajd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</dc:title>
  <dc:creator>Garbitka</dc:creator>
  <cp:lastModifiedBy>Garbitka</cp:lastModifiedBy>
  <cp:revision>19</cp:revision>
  <dcterms:created xsi:type="dcterms:W3CDTF">2007-10-22T17:03:54Z</dcterms:created>
  <dcterms:modified xsi:type="dcterms:W3CDTF">2007-12-23T08:00:41Z</dcterms:modified>
</cp:coreProperties>
</file>